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A2"/>
    <a:srgbClr val="717273"/>
    <a:srgbClr val="5FB4E6"/>
    <a:srgbClr val="0047BB"/>
    <a:srgbClr val="0033FF"/>
    <a:srgbClr val="103F74"/>
    <a:srgbClr val="B5D3F5"/>
    <a:srgbClr val="A7265C"/>
    <a:srgbClr val="A8A9AD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>
      <p:cViewPr varScale="1">
        <p:scale>
          <a:sx n="108" d="100"/>
          <a:sy n="108" d="100"/>
        </p:scale>
        <p:origin x="207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19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A79EC-4D36-4FC1-B81D-BB24D797C14C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9D81F-11B7-458F-B8DB-3F84825B0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6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4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72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1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1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0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8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1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1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2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3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2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2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8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0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9D81F-11B7-458F-B8DB-3F84825B085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8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rgbClr val="0C2E86"/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rgbClr val="034EA2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5FB4E6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rgbClr val="717273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1" y="24382"/>
            <a:ext cx="1605111" cy="1417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50" dirty="0">
              <a:effectLst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2583E1-AAAD-4D84-ACC2-1A3ABC7DACB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rgbClr val="0C2E86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5" y="6049325"/>
            <a:ext cx="1729110" cy="684312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8665" y="2060848"/>
            <a:ext cx="430887" cy="4752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ko-KR" sz="1600" baseline="0" dirty="0">
                <a:ln>
                  <a:noFill/>
                </a:ln>
                <a:solidFill>
                  <a:srgbClr val="103F74"/>
                </a:solidFill>
                <a:effectLst>
                  <a:glow rad="12700">
                    <a:srgbClr val="A7265C">
                      <a:alpha val="25000"/>
                    </a:srgbClr>
                  </a:glow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+mn-ea"/>
              </a:rPr>
              <a:t>Digital Contents Design &amp; Production</a:t>
            </a:r>
            <a:endParaRPr lang="ko-KR" altLang="en-US" sz="1600" baseline="0" dirty="0">
              <a:ln>
                <a:noFill/>
              </a:ln>
              <a:solidFill>
                <a:srgbClr val="103F74"/>
              </a:solidFill>
              <a:effectLst>
                <a:glow rad="12700">
                  <a:srgbClr val="A7265C">
                    <a:alpha val="25000"/>
                  </a:srgbClr>
                </a:glow>
                <a:reflection blurRad="6350" stA="55000" endA="300" endPos="45500" dir="5400000" sy="-100000" algn="bl" rotWithShape="0"/>
              </a:effectLst>
              <a:latin typeface="Broadway" pitchFamily="82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+mn-ea"/>
          <a:ea typeface="+mn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landscapes/low-poly-simple-nature-pack-16215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r>
              <a:rPr lang="en-US" altLang="ko-KR" sz="2000" b="1" dirty="0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Jin-Mo Kim</a:t>
            </a:r>
          </a:p>
          <a:p>
            <a:r>
              <a:rPr lang="en-US" altLang="ko-KR" sz="1600" i="1" dirty="0">
                <a:effectLst>
                  <a:reflection blurRad="6350" stA="55000" endA="300" endPos="45500" dir="5400000" sy="-100000" algn="bl" rotWithShape="0"/>
                </a:effectLst>
              </a:rPr>
              <a:t>jinmo.kim@hansung.ac.kr</a:t>
            </a:r>
            <a:endParaRPr lang="ko-KR" altLang="en-US" sz="1600" i="1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Post Processing Stack</a:t>
            </a:r>
            <a:b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24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(Chapter 9)</a:t>
            </a:r>
            <a:endParaRPr lang="ko-KR" altLang="en-US" sz="2400" b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그레인</a:t>
            </a:r>
            <a:r>
              <a:rPr lang="en-US" altLang="ko-KR" dirty="0"/>
              <a:t>, </a:t>
            </a:r>
            <a:r>
              <a:rPr lang="ko-KR" altLang="en-US" dirty="0" err="1"/>
              <a:t>비네팅</a:t>
            </a:r>
            <a:r>
              <a:rPr lang="en-US" altLang="ko-KR" dirty="0"/>
              <a:t>, </a:t>
            </a:r>
            <a:r>
              <a:rPr lang="ko-KR" altLang="en-US" dirty="0"/>
              <a:t>필드의 깊이</a:t>
            </a:r>
            <a:endParaRPr lang="en-US" altLang="ko-KR" dirty="0"/>
          </a:p>
          <a:p>
            <a:pPr lvl="1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Depth of Field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Depth of Field: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err="1">
                <a:sym typeface="Wingdings" panose="05000000000000000000" pitchFamily="2" charset="2"/>
              </a:rPr>
              <a:t>깊이감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시선의 흐름 등을 조절하는 효과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Focus Distance: 6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Focal Length: 80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특정 거리에 해당하는 영역만 집중되어 보임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8E71EE-A8EE-4EB9-B62D-705DAD48F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5" t="37311" b="32219"/>
          <a:stretch/>
        </p:blipFill>
        <p:spPr>
          <a:xfrm>
            <a:off x="4067944" y="3349172"/>
            <a:ext cx="442421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9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그레인</a:t>
            </a:r>
            <a:r>
              <a:rPr lang="en-US" altLang="ko-KR" dirty="0"/>
              <a:t>, </a:t>
            </a:r>
            <a:r>
              <a:rPr lang="ko-KR" altLang="en-US" dirty="0" err="1"/>
              <a:t>비네팅</a:t>
            </a:r>
            <a:r>
              <a:rPr lang="en-US" altLang="ko-KR" dirty="0"/>
              <a:t>, </a:t>
            </a:r>
            <a:r>
              <a:rPr lang="ko-KR" altLang="en-US" dirty="0"/>
              <a:t>필드의 깊이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A9AF5-EF7F-4DF3-9276-C9F3018E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88840"/>
            <a:ext cx="8221701" cy="44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블룸과</a:t>
            </a:r>
            <a:r>
              <a:rPr lang="ko-KR" altLang="en-US" dirty="0"/>
              <a:t> 안티 </a:t>
            </a:r>
            <a:r>
              <a:rPr lang="ko-KR" altLang="en-US" dirty="0" err="1"/>
              <a:t>앨리어싱</a:t>
            </a:r>
            <a:endParaRPr lang="en-US" altLang="ko-KR" dirty="0"/>
          </a:p>
          <a:p>
            <a:pPr lvl="1"/>
            <a:r>
              <a:rPr lang="ko-KR" altLang="en-US" dirty="0" err="1"/>
              <a:t>블룸</a:t>
            </a:r>
            <a:r>
              <a:rPr lang="en-US" altLang="ko-KR" dirty="0"/>
              <a:t>(bloom) </a:t>
            </a:r>
            <a:r>
              <a:rPr lang="ko-KR" altLang="en-US" dirty="0"/>
              <a:t>광학 효과</a:t>
            </a:r>
            <a:endParaRPr lang="en-US" altLang="ko-KR" dirty="0"/>
          </a:p>
          <a:p>
            <a:pPr lvl="2"/>
            <a:r>
              <a:rPr lang="ko-KR" altLang="en-US" dirty="0"/>
              <a:t>가장자리에 빛이 나는 영역이 있는 </a:t>
            </a:r>
            <a:r>
              <a:rPr lang="ko-KR" altLang="en-US" dirty="0" err="1"/>
              <a:t>실세계</a:t>
            </a:r>
            <a:r>
              <a:rPr lang="ko-KR" altLang="en-US" dirty="0"/>
              <a:t> 카메라의 이미징 효과를 흉내 내어 카메라를 뛰어넘는 것을 목표</a:t>
            </a:r>
            <a:endParaRPr lang="en-US" altLang="ko-KR" dirty="0"/>
          </a:p>
          <a:p>
            <a:pPr lvl="2"/>
            <a:r>
              <a:rPr lang="ko-KR" altLang="en-US" dirty="0"/>
              <a:t>섬광 같은 밝은 광원에서 나오는 빛이 주변 오브젝트로 새어 들어가는 것처럼 보이는 광학 효과</a:t>
            </a:r>
            <a:endParaRPr lang="en-US" altLang="ko-KR" dirty="0"/>
          </a:p>
        </p:txBody>
      </p:sp>
      <p:pic>
        <p:nvPicPr>
          <p:cNvPr id="1026" name="Picture 2" descr="위 예에는 Bloom 효과로 만든 올바른 HDR 글로우가 보입니다. 이 씬의 블룸은 HDR 반사, 하이라이트 또는 이미시브 표면에서만 글로우가 발생하고 공통 조명은 일반적으로 영향을 받지 않음을 나타내는 임계값인 1.0을 사용합니다. 이 예에서는 HDR 태양 값의 반사를 나타내는 차창에서만 글로우가 발생합니다.">
            <a:extLst>
              <a:ext uri="{FF2B5EF4-FFF2-40B4-BE49-F238E27FC236}">
                <a16:creationId xmlns:a16="http://schemas.microsoft.com/office/drawing/2014/main" id="{94DF0768-7835-4712-A4F5-AE34C360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42941"/>
            <a:ext cx="7049269" cy="34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블룸과</a:t>
            </a:r>
            <a:r>
              <a:rPr lang="ko-KR" altLang="en-US" dirty="0"/>
              <a:t> 안티 </a:t>
            </a:r>
            <a:r>
              <a:rPr lang="ko-KR" altLang="en-US" dirty="0" err="1"/>
              <a:t>앨리어싱</a:t>
            </a:r>
            <a:endParaRPr lang="en-US" altLang="ko-KR" dirty="0"/>
          </a:p>
          <a:p>
            <a:pPr lvl="1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Create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Post-processing Profile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dirty="0" err="1">
                <a:sym typeface="Wingdings" panose="05000000000000000000" pitchFamily="2" charset="2"/>
              </a:rPr>
              <a:t>BloomProfile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Post-process Volume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Profile: </a:t>
            </a:r>
            <a:r>
              <a:rPr lang="en-US" altLang="ko-KR" dirty="0" err="1">
                <a:sym typeface="Wingdings" panose="05000000000000000000" pitchFamily="2" charset="2"/>
              </a:rPr>
              <a:t>BloomProfile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Bloom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Intensity: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Threshold: 0.75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Soft Knee: 0.1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6414A-E030-4121-BA63-FAC349F52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73" t="36691" b="20650"/>
          <a:stretch/>
        </p:blipFill>
        <p:spPr>
          <a:xfrm>
            <a:off x="4932040" y="2636912"/>
            <a:ext cx="3922950" cy="40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블룸과</a:t>
            </a:r>
            <a:r>
              <a:rPr lang="ko-KR" altLang="en-US" dirty="0"/>
              <a:t> 안티 </a:t>
            </a:r>
            <a:r>
              <a:rPr lang="ko-KR" altLang="en-US" dirty="0" err="1"/>
              <a:t>앨리어싱</a:t>
            </a:r>
            <a:endParaRPr lang="en-US" altLang="ko-KR" dirty="0"/>
          </a:p>
          <a:p>
            <a:pPr lvl="1"/>
            <a:r>
              <a:rPr lang="en-US" altLang="ko-KR" dirty="0"/>
              <a:t>Camera </a:t>
            </a:r>
            <a:r>
              <a:rPr lang="en-US" altLang="ko-KR" dirty="0">
                <a:sym typeface="Wingdings" panose="05000000000000000000" pitchFamily="2" charset="2"/>
              </a:rPr>
              <a:t> Post-process Layer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Anti-aliasing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Mode: FXAA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6E031-417F-4DC8-BFEB-40910F7CA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0" t="66625" b="7027"/>
          <a:stretch/>
        </p:blipFill>
        <p:spPr>
          <a:xfrm>
            <a:off x="4211960" y="2708920"/>
            <a:ext cx="4583398" cy="29293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3BD3F5-7854-42BC-B3F3-9BD92E576A2E}"/>
              </a:ext>
            </a:extLst>
          </p:cNvPr>
          <p:cNvSpPr/>
          <p:nvPr/>
        </p:nvSpPr>
        <p:spPr>
          <a:xfrm>
            <a:off x="4185333" y="3924128"/>
            <a:ext cx="4576927" cy="2572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5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블룸과</a:t>
            </a:r>
            <a:r>
              <a:rPr lang="ko-KR" altLang="en-US" dirty="0"/>
              <a:t> 안티 </a:t>
            </a:r>
            <a:r>
              <a:rPr lang="ko-KR" altLang="en-US" dirty="0" err="1"/>
              <a:t>앨리어싱</a:t>
            </a:r>
            <a:endParaRPr lang="en-US" altLang="ko-KR" dirty="0"/>
          </a:p>
          <a:p>
            <a:pPr lvl="1"/>
            <a:r>
              <a:rPr lang="ko-KR" altLang="en-US" dirty="0"/>
              <a:t>실행 후 조명의 위치를 바꿔가면서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0DA7E-84D6-4121-920F-C2C3338C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97272"/>
            <a:ext cx="8337104" cy="45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색상 분류로 분위기 설정</a:t>
            </a:r>
            <a:endParaRPr lang="en-US" altLang="ko-KR" dirty="0"/>
          </a:p>
          <a:p>
            <a:pPr lvl="1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Create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Post-processing Profile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dirty="0" err="1">
                <a:sym typeface="Wingdings" panose="05000000000000000000" pitchFamily="2" charset="2"/>
              </a:rPr>
              <a:t>ColorProfile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Post-process Volume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Profile: </a:t>
            </a:r>
            <a:r>
              <a:rPr lang="en-US" altLang="ko-KR" dirty="0" err="1">
                <a:sym typeface="Wingdings" panose="05000000000000000000" pitchFamily="2" charset="2"/>
              </a:rPr>
              <a:t>ColorProfile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Color Grading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Mode: Low Definition Range (</a:t>
            </a:r>
            <a:r>
              <a:rPr lang="ko-KR" altLang="en-US" dirty="0">
                <a:sym typeface="Wingdings" panose="05000000000000000000" pitchFamily="2" charset="2"/>
              </a:rPr>
              <a:t>저가형 플랫폼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Temperature: 30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Hue Shift: -20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Saturation: 15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104C9-518A-48E1-8732-4E39C6496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7" t="21863" b="22395"/>
          <a:stretch/>
        </p:blipFill>
        <p:spPr>
          <a:xfrm>
            <a:off x="5711444" y="2132856"/>
            <a:ext cx="3257952" cy="44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색상 분류로 분위기 설정</a:t>
            </a:r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6DE3AF-119B-4DBF-9975-0FEC4F2D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8388424" cy="45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안개를 사용한 공포 분위기 연출</a:t>
            </a:r>
            <a:endParaRPr lang="en-US" altLang="ko-KR" dirty="0"/>
          </a:p>
          <a:p>
            <a:pPr lvl="1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Create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Post-processing Profile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dirty="0" err="1">
                <a:sym typeface="Wingdings" panose="05000000000000000000" pitchFamily="2" charset="2"/>
              </a:rPr>
              <a:t>HorrorProfile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Post-process Volume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Profile: </a:t>
            </a:r>
            <a:r>
              <a:rPr lang="en-US" altLang="ko-KR" dirty="0" err="1">
                <a:sym typeface="Wingdings" panose="05000000000000000000" pitchFamily="2" charset="2"/>
              </a:rPr>
              <a:t>HorrorProfile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Window  Rendering  Lighting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Fog </a:t>
            </a:r>
            <a:r>
              <a:rPr lang="ko-KR" altLang="en-US" dirty="0">
                <a:sym typeface="Wingdings" panose="05000000000000000000" pitchFamily="2" charset="2"/>
              </a:rPr>
              <a:t>체크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ko-KR" altLang="en-US" dirty="0">
                <a:sym typeface="Wingdings" panose="05000000000000000000" pitchFamily="2" charset="2"/>
              </a:rPr>
              <a:t>배경색과 유사하게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Mode: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Exponential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Density: 0.03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D47B59-D663-4C58-9FA7-9B4F8FF7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340768"/>
            <a:ext cx="281646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안개를 사용한 공포 분위기 연출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Post-process Volume</a:t>
            </a:r>
          </a:p>
          <a:p>
            <a:pPr lvl="2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Ambient Occlusion</a:t>
            </a:r>
          </a:p>
          <a:p>
            <a:pPr lvl="3"/>
            <a:r>
              <a:rPr lang="ko-KR" altLang="en-US" dirty="0"/>
              <a:t>각각의 표면이 공간에 얼마나 노출되어 있는지를 계산하여 그림자를 더하는 기술</a:t>
            </a:r>
            <a:endParaRPr lang="en-US" altLang="ko-KR" dirty="0"/>
          </a:p>
          <a:p>
            <a:pPr lvl="3"/>
            <a:r>
              <a:rPr lang="ko-KR" altLang="en-US" dirty="0"/>
              <a:t>평평한 면이나 볼록한 입체는 밝게</a:t>
            </a:r>
            <a:r>
              <a:rPr lang="en-US" altLang="ko-KR" dirty="0"/>
              <a:t>, </a:t>
            </a:r>
            <a:r>
              <a:rPr lang="ko-KR" altLang="en-US" dirty="0"/>
              <a:t>오목하거나 골이 파인 곳에는 어둡게 컬러 톤을 보정하여 마루와 골짜기의 대비를</a:t>
            </a:r>
            <a:r>
              <a:rPr lang="en-US" altLang="ko-KR" dirty="0"/>
              <a:t> </a:t>
            </a:r>
            <a:r>
              <a:rPr lang="ko-KR" altLang="en-US" dirty="0"/>
              <a:t>강조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Mode: Scalable Ambient </a:t>
            </a:r>
            <a:r>
              <a:rPr lang="en-US" altLang="ko-KR" dirty="0" err="1">
                <a:sym typeface="Wingdings" panose="05000000000000000000" pitchFamily="2" charset="2"/>
              </a:rPr>
              <a:t>Obscurance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Intensity: 0.2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Radius: 20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Directional Light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Intensity: 0.5</a:t>
            </a:r>
            <a:r>
              <a:rPr lang="ko-KR" altLang="en-US" dirty="0">
                <a:sym typeface="Wingdings" panose="05000000000000000000" pitchFamily="2" charset="2"/>
              </a:rPr>
              <a:t>이하로 조정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어둡게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E2922-BC8A-409B-A518-ACD82AB0E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2" t="36882" b="32468"/>
          <a:stretch/>
        </p:blipFill>
        <p:spPr>
          <a:xfrm>
            <a:off x="5076056" y="3501008"/>
            <a:ext cx="3868338" cy="2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화면구성</a:t>
            </a:r>
            <a:endParaRPr lang="en-US" altLang="ko-KR" dirty="0"/>
          </a:p>
          <a:p>
            <a:pPr lvl="1"/>
            <a:r>
              <a:rPr lang="ko-KR" altLang="en-US" dirty="0"/>
              <a:t>포스트 프로세싱 효과 구현을 위한 장면 구성</a:t>
            </a:r>
            <a:endParaRPr lang="en-US" altLang="ko-KR" dirty="0"/>
          </a:p>
          <a:p>
            <a:pPr lvl="2"/>
            <a:r>
              <a:rPr lang="en-US" altLang="ko-KR" dirty="0"/>
              <a:t>Low-Poly Simple Nature Pack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https://assetstore.unity.com/packages/3d/environments/landscapes/low-poly-simple-nature-pack-162153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4E2222ED-9102-4DC0-AF42-72B4DEA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2"/>
            <a:ext cx="561662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7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안개를 사용한 공포 분위기 연출</a:t>
            </a:r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BDF79-5B9E-4DC6-BD5C-906DFF38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08" y="1916832"/>
            <a:ext cx="8028384" cy="43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 프로세싱 패키지 설치</a:t>
            </a:r>
            <a:endParaRPr lang="en-US" altLang="ko-KR" dirty="0"/>
          </a:p>
          <a:p>
            <a:pPr lvl="1"/>
            <a:r>
              <a:rPr lang="en-US" altLang="ko-KR" dirty="0"/>
              <a:t>Windows </a:t>
            </a:r>
            <a:r>
              <a:rPr lang="en-US" altLang="ko-KR" dirty="0">
                <a:sym typeface="Wingdings" panose="05000000000000000000" pitchFamily="2" charset="2"/>
              </a:rPr>
              <a:t> Package Manager</a:t>
            </a:r>
          </a:p>
          <a:p>
            <a:pPr lvl="2"/>
            <a:r>
              <a:rPr lang="en-US" altLang="ko-KR" dirty="0"/>
              <a:t>Packages: Unity Registry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2"/>
            <a:r>
              <a:rPr lang="en-US" altLang="ko-KR" dirty="0"/>
              <a:t>Post-processing</a:t>
            </a:r>
            <a:r>
              <a:rPr lang="ko-KR" altLang="en-US" dirty="0"/>
              <a:t> 검색</a:t>
            </a:r>
            <a:endParaRPr lang="en-US" altLang="ko-KR" dirty="0"/>
          </a:p>
          <a:p>
            <a:pPr lvl="2"/>
            <a:r>
              <a:rPr lang="en-US" altLang="ko-KR" dirty="0"/>
              <a:t>Install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78846B-9F62-4EBA-BE32-D2949EE2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07" y="2809436"/>
            <a:ext cx="5631087" cy="39319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AC6237-B462-4C4A-864E-C4651CF216B1}"/>
              </a:ext>
            </a:extLst>
          </p:cNvPr>
          <p:cNvSpPr/>
          <p:nvPr/>
        </p:nvSpPr>
        <p:spPr>
          <a:xfrm>
            <a:off x="7536508" y="2934807"/>
            <a:ext cx="1491453" cy="2078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389E9-BB95-43E6-AE2B-DE6638B7655F}"/>
              </a:ext>
            </a:extLst>
          </p:cNvPr>
          <p:cNvSpPr/>
          <p:nvPr/>
        </p:nvSpPr>
        <p:spPr>
          <a:xfrm>
            <a:off x="8273988" y="6530263"/>
            <a:ext cx="753973" cy="1990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79084-CEFA-441E-B1F8-06BAE507DE48}"/>
              </a:ext>
            </a:extLst>
          </p:cNvPr>
          <p:cNvSpPr/>
          <p:nvPr/>
        </p:nvSpPr>
        <p:spPr>
          <a:xfrm>
            <a:off x="3309147" y="2934807"/>
            <a:ext cx="1491453" cy="2078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40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 프로세싱 설정</a:t>
            </a:r>
            <a:endParaRPr lang="en-US" altLang="ko-KR" dirty="0"/>
          </a:p>
          <a:p>
            <a:pPr lvl="1"/>
            <a:r>
              <a:rPr lang="en-US" altLang="ko-KR" dirty="0"/>
              <a:t>Camera </a:t>
            </a:r>
            <a:r>
              <a:rPr lang="en-US" altLang="ko-KR" dirty="0">
                <a:sym typeface="Wingdings" panose="05000000000000000000" pitchFamily="2" charset="2"/>
              </a:rPr>
              <a:t> Post-process Layer </a:t>
            </a:r>
            <a:r>
              <a:rPr lang="ko-KR" altLang="en-US" dirty="0">
                <a:sym typeface="Wingdings" panose="05000000000000000000" pitchFamily="2" charset="2"/>
              </a:rPr>
              <a:t>컴포넌트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Volume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blending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PostProcessing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Layer: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PostProcessing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추가 등록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539A67-F638-4776-A381-7AF73E2E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38" y="2783929"/>
            <a:ext cx="7521362" cy="4074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6152E8-2025-45AF-88BA-0F31EC82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800305"/>
            <a:ext cx="3590925" cy="36957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B9EB80-EC46-4382-9CB2-8DBA8B0C7AA7}"/>
              </a:ext>
            </a:extLst>
          </p:cNvPr>
          <p:cNvSpPr/>
          <p:nvPr/>
        </p:nvSpPr>
        <p:spPr>
          <a:xfrm>
            <a:off x="7423947" y="5661248"/>
            <a:ext cx="1720053" cy="10081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86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 프로세스 볼륨</a:t>
            </a:r>
            <a:endParaRPr lang="en-US" altLang="ko-KR" dirty="0"/>
          </a:p>
          <a:p>
            <a:pPr lvl="1"/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3D Object  Post-process Volume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Layer: </a:t>
            </a:r>
            <a:r>
              <a:rPr lang="en-US" altLang="ko-KR" dirty="0" err="1">
                <a:sym typeface="Wingdings" panose="05000000000000000000" pitchFamily="2" charset="2"/>
              </a:rPr>
              <a:t>PostProcessing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Position: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0,0,0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Is Global </a:t>
            </a:r>
            <a:r>
              <a:rPr lang="ko-KR" altLang="en-US" dirty="0">
                <a:sym typeface="Wingdings" panose="05000000000000000000" pitchFamily="2" charset="2"/>
              </a:rPr>
              <a:t>체크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특정영역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볼륨의 </a:t>
            </a:r>
            <a:r>
              <a:rPr lang="ko-KR" altLang="en-US" dirty="0" err="1">
                <a:sym typeface="Wingdings" panose="05000000000000000000" pitchFamily="2" charset="2"/>
              </a:rPr>
              <a:t>콜리더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시각적 효과를 적용할지 여부를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1D13AE-3DED-4B54-A936-B3C91565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19" t="6992" b="42398"/>
          <a:stretch/>
        </p:blipFill>
        <p:spPr>
          <a:xfrm>
            <a:off x="2444667" y="3356992"/>
            <a:ext cx="6591829" cy="3456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395FC3-6D3E-44E8-9633-50686EA4EB95}"/>
              </a:ext>
            </a:extLst>
          </p:cNvPr>
          <p:cNvSpPr/>
          <p:nvPr/>
        </p:nvSpPr>
        <p:spPr>
          <a:xfrm>
            <a:off x="6193152" y="5413514"/>
            <a:ext cx="1720053" cy="346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78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포스트 프로세스 볼륨</a:t>
            </a:r>
            <a:endParaRPr lang="en-US" altLang="ko-KR" dirty="0"/>
          </a:p>
          <a:p>
            <a:pPr lvl="1"/>
            <a:r>
              <a:rPr lang="en-US" altLang="ko-KR" dirty="0"/>
              <a:t>Profile:</a:t>
            </a:r>
            <a:r>
              <a:rPr lang="ko-KR" altLang="en-US" dirty="0"/>
              <a:t> 화면 수정에 대한 정보</a:t>
            </a:r>
            <a:endParaRPr lang="en-US" altLang="ko-KR" dirty="0"/>
          </a:p>
          <a:p>
            <a:pPr lvl="2"/>
            <a:r>
              <a:rPr lang="en-US" altLang="ko-KR" dirty="0" err="1"/>
              <a:t>SimpleNaturePack</a:t>
            </a:r>
            <a:r>
              <a:rPr lang="ko-KR" altLang="en-US" dirty="0"/>
              <a:t>으로 수정하여 확인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01A12-C4FD-40AA-B943-FB6EB963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04603"/>
            <a:ext cx="8028384" cy="43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그레인</a:t>
            </a:r>
            <a:r>
              <a:rPr lang="en-US" altLang="ko-KR" dirty="0"/>
              <a:t>, </a:t>
            </a:r>
            <a:r>
              <a:rPr lang="ko-KR" altLang="en-US" dirty="0" err="1"/>
              <a:t>비네팅</a:t>
            </a:r>
            <a:r>
              <a:rPr lang="en-US" altLang="ko-KR" dirty="0"/>
              <a:t>, </a:t>
            </a:r>
            <a:r>
              <a:rPr lang="ko-KR" altLang="en-US" dirty="0"/>
              <a:t>필드의 깊이</a:t>
            </a:r>
            <a:endParaRPr lang="en-US" altLang="ko-KR" dirty="0"/>
          </a:p>
          <a:p>
            <a:pPr lvl="1"/>
            <a:r>
              <a:rPr lang="ko-KR" altLang="en-US" dirty="0"/>
              <a:t>영화와 같은 장면 연출</a:t>
            </a:r>
            <a:endParaRPr lang="en-US" altLang="ko-KR" dirty="0"/>
          </a:p>
          <a:p>
            <a:pPr lvl="2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Create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Post-processing Profile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dirty="0" err="1">
                <a:sym typeface="Wingdings" panose="05000000000000000000" pitchFamily="2" charset="2"/>
              </a:rPr>
              <a:t>FilmicProfile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Add effect… : </a:t>
            </a:r>
            <a:r>
              <a:rPr lang="ko-KR" altLang="en-US" dirty="0">
                <a:sym typeface="Wingdings" panose="05000000000000000000" pitchFamily="2" charset="2"/>
              </a:rPr>
              <a:t>프로파일에 효과를 추가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Post-process Volume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Profile: </a:t>
            </a:r>
            <a:r>
              <a:rPr lang="en-US" altLang="ko-KR" dirty="0" err="1">
                <a:sym typeface="Wingdings" panose="05000000000000000000" pitchFamily="2" charset="2"/>
              </a:rPr>
              <a:t>FilmicProfile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7003A7-41DA-4701-A774-4FBCB62A5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04" t="7226" b="43484"/>
          <a:stretch/>
        </p:blipFill>
        <p:spPr>
          <a:xfrm>
            <a:off x="2123728" y="3578441"/>
            <a:ext cx="6402759" cy="32439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674B28-F0B6-494B-AF99-AE395980891F}"/>
              </a:ext>
            </a:extLst>
          </p:cNvPr>
          <p:cNvSpPr/>
          <p:nvPr/>
        </p:nvSpPr>
        <p:spPr>
          <a:xfrm>
            <a:off x="5868144" y="6044784"/>
            <a:ext cx="2707685" cy="2228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78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그레인</a:t>
            </a:r>
            <a:r>
              <a:rPr lang="en-US" altLang="ko-KR" dirty="0"/>
              <a:t>, </a:t>
            </a:r>
            <a:r>
              <a:rPr lang="ko-KR" altLang="en-US" dirty="0" err="1"/>
              <a:t>비네팅</a:t>
            </a:r>
            <a:r>
              <a:rPr lang="en-US" altLang="ko-KR" dirty="0"/>
              <a:t>, </a:t>
            </a:r>
            <a:r>
              <a:rPr lang="ko-KR" altLang="en-US" dirty="0"/>
              <a:t>필드의 깊이</a:t>
            </a:r>
            <a:endParaRPr lang="en-US" altLang="ko-KR" dirty="0"/>
          </a:p>
          <a:p>
            <a:pPr lvl="1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Grain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Grain: </a:t>
            </a:r>
            <a:r>
              <a:rPr lang="ko-KR" altLang="en-US" dirty="0">
                <a:sym typeface="Wingdings" panose="05000000000000000000" pitchFamily="2" charset="2"/>
              </a:rPr>
              <a:t>아날로그 사진 현상 시 필름에서 발생하는 노이즈와 같은 효과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원하는 옵션을 체크하여 값을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Intensity: 0.2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Size: 0.3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426D5-B127-434F-BB8E-4B2CFB7E9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76" t="37207" b="35011"/>
          <a:stretch/>
        </p:blipFill>
        <p:spPr>
          <a:xfrm>
            <a:off x="3707904" y="3068960"/>
            <a:ext cx="485004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Processing Stack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그레인</a:t>
            </a:r>
            <a:r>
              <a:rPr lang="en-US" altLang="ko-KR" dirty="0"/>
              <a:t>, </a:t>
            </a:r>
            <a:r>
              <a:rPr lang="ko-KR" altLang="en-US" dirty="0" err="1"/>
              <a:t>비네팅</a:t>
            </a:r>
            <a:r>
              <a:rPr lang="en-US" altLang="ko-KR" dirty="0"/>
              <a:t>, </a:t>
            </a:r>
            <a:r>
              <a:rPr lang="ko-KR" altLang="en-US" dirty="0"/>
              <a:t>필드의 깊이</a:t>
            </a:r>
            <a:endParaRPr lang="en-US" altLang="ko-KR" dirty="0"/>
          </a:p>
          <a:p>
            <a:pPr lvl="1"/>
            <a:r>
              <a:rPr lang="en-US" altLang="ko-KR" dirty="0"/>
              <a:t>Add effect… </a:t>
            </a:r>
            <a:r>
              <a:rPr lang="en-US" altLang="ko-KR" dirty="0">
                <a:sym typeface="Wingdings" panose="05000000000000000000" pitchFamily="2" charset="2"/>
              </a:rPr>
              <a:t> Unity &gt; Vignette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Vignette: </a:t>
            </a:r>
            <a:r>
              <a:rPr lang="ko-KR" altLang="en-US" dirty="0">
                <a:sym typeface="Wingdings" panose="05000000000000000000" pitchFamily="2" charset="2"/>
              </a:rPr>
              <a:t>사진의 외곽 부분이 어두워지는 그늘 현상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렌즈로부터 발생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Intensity: 0.5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Smoothness: 0.35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AA0DA-43F2-4D46-9B68-6CC945F8D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0" t="37050" b="28536"/>
          <a:stretch/>
        </p:blipFill>
        <p:spPr>
          <a:xfrm>
            <a:off x="4355976" y="2780928"/>
            <a:ext cx="43992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4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611</Words>
  <Application>Microsoft Office PowerPoint</Application>
  <PresentationFormat>화면 슬라이드 쇼(4:3)</PresentationFormat>
  <Paragraphs>142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바탕</vt:lpstr>
      <vt:lpstr>Broadway</vt:lpstr>
      <vt:lpstr>Franklin Gothic Book</vt:lpstr>
      <vt:lpstr>Perpetua</vt:lpstr>
      <vt:lpstr>Wingdings</vt:lpstr>
      <vt:lpstr>Wingdings 2</vt:lpstr>
      <vt:lpstr>균형</vt:lpstr>
      <vt:lpstr>Post Processing Stack (Chapter 9)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  <vt:lpstr>Post Processing Stack</vt:lpstr>
    </vt:vector>
  </TitlesOfParts>
  <Company>mcv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Computer Graphics</dc:title>
  <dc:creator>JIn</dc:creator>
  <cp:lastModifiedBy>JM</cp:lastModifiedBy>
  <cp:revision>663</cp:revision>
  <dcterms:created xsi:type="dcterms:W3CDTF">2010-01-07T06:35:01Z</dcterms:created>
  <dcterms:modified xsi:type="dcterms:W3CDTF">2023-05-23T02:27:06Z</dcterms:modified>
</cp:coreProperties>
</file>